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96ED-CD9A-41D5-BC28-350FE564D28C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D08C-A1FA-4F5E-8396-EC996918B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469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96ED-CD9A-41D5-BC28-350FE564D28C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D08C-A1FA-4F5E-8396-EC996918B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439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96ED-CD9A-41D5-BC28-350FE564D28C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D08C-A1FA-4F5E-8396-EC996918B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771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96ED-CD9A-41D5-BC28-350FE564D28C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D08C-A1FA-4F5E-8396-EC996918B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578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96ED-CD9A-41D5-BC28-350FE564D28C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D08C-A1FA-4F5E-8396-EC996918B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91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96ED-CD9A-41D5-BC28-350FE564D28C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D08C-A1FA-4F5E-8396-EC996918B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18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96ED-CD9A-41D5-BC28-350FE564D28C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D08C-A1FA-4F5E-8396-EC996918B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299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96ED-CD9A-41D5-BC28-350FE564D28C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D08C-A1FA-4F5E-8396-EC996918B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95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96ED-CD9A-41D5-BC28-350FE564D28C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D08C-A1FA-4F5E-8396-EC996918B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895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96ED-CD9A-41D5-BC28-350FE564D28C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D08C-A1FA-4F5E-8396-EC996918B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92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96ED-CD9A-41D5-BC28-350FE564D28C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D08C-A1FA-4F5E-8396-EC996918B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85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96ED-CD9A-41D5-BC28-350FE564D28C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3D08C-A1FA-4F5E-8396-EC996918B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59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5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13.jpeg"/><Relationship Id="rId7" Type="http://schemas.openxmlformats.org/officeDocument/2006/relationships/package" Target="../embeddings/Microsoft_Excel________2.xlsm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emf"/><Relationship Id="rId5" Type="http://schemas.openxmlformats.org/officeDocument/2006/relationships/package" Target="../embeddings/Microsoft_Excel____1.xlsx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95647" y="640214"/>
            <a:ext cx="81067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1.</a:t>
            </a:r>
            <a:r>
              <a:rPr lang="zh-CN" altLang="en-US" sz="2400" dirty="0" smtClean="0"/>
              <a:t>默认情况下，只需开启前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个</a:t>
            </a:r>
            <a:r>
              <a:rPr lang="en-US" altLang="zh-CN" sz="2400" dirty="0" smtClean="0"/>
              <a:t>EMG</a:t>
            </a:r>
            <a:r>
              <a:rPr lang="zh-CN" altLang="en-US" sz="2400" dirty="0" smtClean="0"/>
              <a:t>通道，后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个通道</a:t>
            </a:r>
            <a:r>
              <a:rPr lang="zh-CN" altLang="en-US" sz="2400" dirty="0" smtClean="0"/>
              <a:t>关闭。</a:t>
            </a:r>
            <a:endParaRPr lang="en-US" altLang="zh-CN" sz="2400" dirty="0" smtClean="0"/>
          </a:p>
          <a:p>
            <a:r>
              <a:rPr lang="zh-CN" altLang="en-US" sz="2400" dirty="0" smtClean="0"/>
              <a:t>显示时间长度默认应为</a:t>
            </a:r>
            <a:r>
              <a:rPr lang="en-US" altLang="zh-CN" sz="2400" dirty="0" smtClean="0"/>
              <a:t>5s</a:t>
            </a:r>
            <a:r>
              <a:rPr lang="zh-CN" altLang="en-US" sz="2400" dirty="0" smtClean="0"/>
              <a:t>，与客户端软件一致。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965" y="1569258"/>
            <a:ext cx="4158075" cy="52333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19154" y="4648452"/>
            <a:ext cx="3930733" cy="1900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7249887" y="5598478"/>
            <a:ext cx="1365662" cy="11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716490" y="5367645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默认不打开这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个通道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9305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882" y="492141"/>
            <a:ext cx="8267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10.</a:t>
            </a:r>
            <a:r>
              <a:rPr lang="zh-CN" altLang="en-US" sz="2400" dirty="0" smtClean="0"/>
              <a:t>由于设备的初始电容不太稳定，为避免出现负数不显示，</a:t>
            </a:r>
            <a:endParaRPr lang="en-US" altLang="zh-CN" sz="2400" dirty="0" smtClean="0"/>
          </a:p>
          <a:p>
            <a:r>
              <a:rPr lang="zh-CN" altLang="en-US" sz="2400" dirty="0" smtClean="0"/>
              <a:t>麻烦把初始电容从</a:t>
            </a:r>
            <a:r>
              <a:rPr lang="en-US" altLang="zh-CN" sz="2400" dirty="0" smtClean="0"/>
              <a:t>69.7pF</a:t>
            </a:r>
            <a:r>
              <a:rPr lang="zh-CN" altLang="en-US" sz="2400" dirty="0" smtClean="0"/>
              <a:t>改为</a:t>
            </a:r>
            <a:r>
              <a:rPr lang="en-US" altLang="zh-CN" sz="2400" dirty="0" smtClean="0"/>
              <a:t>34.4pF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204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4389" y="368136"/>
            <a:ext cx="9026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2.</a:t>
            </a:r>
            <a:r>
              <a:rPr lang="zh-CN" altLang="en-US" sz="2400" dirty="0" smtClean="0"/>
              <a:t>实际采集</a:t>
            </a:r>
            <a:r>
              <a:rPr lang="zh-CN" altLang="en-US" sz="2400" dirty="0" smtClean="0"/>
              <a:t>时，数据过大，超过了</a:t>
            </a:r>
            <a:r>
              <a:rPr lang="en-US" altLang="zh-CN" sz="2400" dirty="0" smtClean="0"/>
              <a:t>400mV</a:t>
            </a:r>
            <a:r>
              <a:rPr lang="zh-CN" altLang="en-US" sz="2400" dirty="0" smtClean="0"/>
              <a:t>，正常应该在</a:t>
            </a:r>
            <a:r>
              <a:rPr lang="en-US" altLang="zh-CN" sz="2400" dirty="0" smtClean="0"/>
              <a:t>1mV</a:t>
            </a:r>
            <a:r>
              <a:rPr lang="zh-CN" altLang="en-US" sz="2400" dirty="0" smtClean="0"/>
              <a:t>左右，</a:t>
            </a:r>
            <a:endParaRPr lang="en-US" altLang="zh-CN" sz="2400" dirty="0" smtClean="0"/>
          </a:p>
          <a:p>
            <a:r>
              <a:rPr lang="zh-CN" altLang="en-US" sz="2400" dirty="0" smtClean="0"/>
              <a:t>应该</a:t>
            </a:r>
            <a:r>
              <a:rPr lang="zh-CN" altLang="en-US" sz="2400" dirty="0" smtClean="0"/>
              <a:t>是数据换算或者高</a:t>
            </a:r>
            <a:r>
              <a:rPr lang="zh-CN" altLang="en-US" sz="2400" dirty="0" smtClean="0"/>
              <a:t>通</a:t>
            </a:r>
            <a:r>
              <a:rPr lang="zh-CN" altLang="en-US" sz="2400" dirty="0" smtClean="0"/>
              <a:t>滤波算法</a:t>
            </a:r>
            <a:r>
              <a:rPr lang="zh-CN" altLang="en-US" sz="2400" dirty="0" smtClean="0"/>
              <a:t>出现异常。</a:t>
            </a:r>
            <a:endParaRPr lang="zh-CN" altLang="en-US" sz="2400" dirty="0"/>
          </a:p>
        </p:txBody>
      </p:sp>
      <p:pic>
        <p:nvPicPr>
          <p:cNvPr id="2" name="f3d2cc38a9baaf985ce72d46c75bb1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3147" y="1293230"/>
            <a:ext cx="2885705" cy="5130142"/>
          </a:xfrm>
          <a:prstGeom prst="rect">
            <a:avLst/>
          </a:prstGeom>
        </p:spPr>
      </p:pic>
      <p:pic>
        <p:nvPicPr>
          <p:cNvPr id="3" name="QQ录屏2021110911350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17459" y="1825790"/>
            <a:ext cx="7175974" cy="386549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97560" y="585627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正常数据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78113" y="642337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异常数据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52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95647" y="640214"/>
            <a:ext cx="5341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3.</a:t>
            </a:r>
            <a:r>
              <a:rPr lang="zh-CN" altLang="en-US" sz="2400" dirty="0"/>
              <a:t>波形</a:t>
            </a:r>
            <a:r>
              <a:rPr lang="zh-CN" altLang="en-US" sz="2400" dirty="0" smtClean="0"/>
              <a:t>图没有适配屏幕，右边有空白。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11270" b="12020"/>
          <a:stretch/>
        </p:blipFill>
        <p:spPr>
          <a:xfrm rot="5400000">
            <a:off x="1609575" y="2283310"/>
            <a:ext cx="5429051" cy="33696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40135" y="2458192"/>
            <a:ext cx="843148" cy="2909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5783283" y="3669475"/>
            <a:ext cx="1365662" cy="11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249886" y="345051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空白部分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3450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882" y="492141"/>
            <a:ext cx="11576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</a:t>
            </a:r>
            <a:r>
              <a:rPr lang="zh-CN" altLang="en-US" sz="2400" dirty="0" smtClean="0"/>
              <a:t>电容波形没有绘制到最右边便重新开始了新的界面的绘制，</a:t>
            </a:r>
            <a:r>
              <a:rPr lang="en-US" altLang="zh-CN" sz="2400" dirty="0" smtClean="0"/>
              <a:t>EMG</a:t>
            </a:r>
            <a:r>
              <a:rPr lang="zh-CN" altLang="en-US" sz="2400" dirty="0" smtClean="0"/>
              <a:t>波形则无此问题。</a:t>
            </a:r>
            <a:endParaRPr lang="zh-CN" altLang="en-US" sz="2400" dirty="0"/>
          </a:p>
        </p:txBody>
      </p:sp>
      <p:pic>
        <p:nvPicPr>
          <p:cNvPr id="3" name="143491c7afbeefe67c3b98cd8263dfe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6410" y="1220314"/>
            <a:ext cx="2996211" cy="532659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46717" y="1769424"/>
            <a:ext cx="273132" cy="2909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5919849" y="3313216"/>
            <a:ext cx="1365662" cy="11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392270" y="3094258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这</a:t>
            </a:r>
            <a:r>
              <a:rPr lang="zh-CN" altLang="en-US" sz="2400" dirty="0" smtClean="0"/>
              <a:t>一部分区域没有绘制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5876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882" y="492141"/>
            <a:ext cx="11124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5.</a:t>
            </a:r>
            <a:r>
              <a:rPr lang="zh-CN" altLang="en-US" sz="2400" dirty="0" smtClean="0"/>
              <a:t>停止后重新启动采集，会接着原来的波形继续绘制，而不是重新从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时刻开始。</a:t>
            </a:r>
            <a:endParaRPr lang="zh-CN" altLang="en-US" sz="2400" dirty="0"/>
          </a:p>
        </p:txBody>
      </p:sp>
      <p:pic>
        <p:nvPicPr>
          <p:cNvPr id="2" name="2ba5b4458dea2576ab5e39ebbe1717c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0357" y="1136320"/>
            <a:ext cx="3007900" cy="5347378"/>
          </a:xfrm>
          <a:prstGeom prst="rect">
            <a:avLst/>
          </a:prstGeom>
        </p:spPr>
      </p:pic>
      <p:pic>
        <p:nvPicPr>
          <p:cNvPr id="5" name="454905867498e62dc750d067dc5cbbb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68542" y="1136320"/>
            <a:ext cx="3007323" cy="53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3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882" y="492141"/>
            <a:ext cx="11462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6.</a:t>
            </a:r>
            <a:r>
              <a:rPr lang="zh-CN" altLang="en-US" sz="2400" dirty="0" smtClean="0"/>
              <a:t>电容值的小数位数太多，很难修改，保留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位小数即可。另外，设定的两次校准结果过于接近的标准是多少，测试时第一次是</a:t>
            </a:r>
            <a:r>
              <a:rPr lang="en-US" altLang="zh-CN" sz="2400" dirty="0" smtClean="0"/>
              <a:t>6.1pF</a:t>
            </a:r>
            <a:r>
              <a:rPr lang="zh-CN" altLang="en-US" sz="2400" dirty="0" smtClean="0"/>
              <a:t>，第二次是</a:t>
            </a:r>
            <a:r>
              <a:rPr lang="en-US" altLang="zh-CN" sz="2400" dirty="0" smtClean="0"/>
              <a:t>10pF</a:t>
            </a:r>
            <a:r>
              <a:rPr lang="zh-CN" altLang="en-US" sz="2400" dirty="0" smtClean="0"/>
              <a:t>，仍然判定为过于接近。</a:t>
            </a:r>
            <a:r>
              <a:rPr lang="zh-CN" altLang="en-US" sz="2400" dirty="0" smtClean="0"/>
              <a:t>客户端程序里设定的标准是</a:t>
            </a:r>
            <a:r>
              <a:rPr lang="en-US" altLang="zh-CN" sz="2400" dirty="0" smtClean="0"/>
              <a:t>0.1pF</a:t>
            </a:r>
            <a:r>
              <a:rPr lang="zh-CN" altLang="en-US" sz="2400" dirty="0" smtClean="0"/>
              <a:t>，可按照此标准来判定。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9" b="22064"/>
          <a:stretch/>
        </p:blipFill>
        <p:spPr>
          <a:xfrm rot="5400000">
            <a:off x="3918642" y="2978242"/>
            <a:ext cx="4857384" cy="248883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39840" y="2664823"/>
            <a:ext cx="1158240" cy="548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882" y="492141"/>
            <a:ext cx="5341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7.</a:t>
            </a:r>
            <a:r>
              <a:rPr lang="zh-CN" altLang="en-US" sz="2400" dirty="0" smtClean="0"/>
              <a:t>记录采样数据下方的数值无法修改。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" t="14073" b="19629"/>
          <a:stretch/>
        </p:blipFill>
        <p:spPr>
          <a:xfrm rot="5400000">
            <a:off x="3466009" y="2495009"/>
            <a:ext cx="5329646" cy="272578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30832" y="5773782"/>
            <a:ext cx="409305" cy="269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10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882" y="492141"/>
            <a:ext cx="10400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8.</a:t>
            </a:r>
            <a:r>
              <a:rPr lang="zh-CN" altLang="en-US" sz="2400" dirty="0" smtClean="0"/>
              <a:t>校准角度后，下方应改为角度的刻度范围，而不是电容的。且角度的范围</a:t>
            </a:r>
            <a:r>
              <a:rPr lang="en-US" altLang="zh-CN" sz="2400" dirty="0" smtClean="0"/>
              <a:t>0~90</a:t>
            </a:r>
            <a:r>
              <a:rPr lang="zh-CN" altLang="en-US" sz="2400" dirty="0" smtClean="0"/>
              <a:t>度偏小，改为</a:t>
            </a:r>
            <a:r>
              <a:rPr lang="en-US" altLang="zh-CN" sz="2400" dirty="0" smtClean="0"/>
              <a:t>-20~160</a:t>
            </a:r>
            <a:r>
              <a:rPr lang="zh-CN" altLang="en-US" sz="2400" dirty="0" smtClean="0"/>
              <a:t>度。电容的刻度范围也偏小，改为</a:t>
            </a:r>
            <a:r>
              <a:rPr lang="en-US" altLang="zh-CN" sz="2400" dirty="0" smtClean="0"/>
              <a:t>0~200pF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7" b="16525"/>
          <a:stretch/>
        </p:blipFill>
        <p:spPr>
          <a:xfrm rot="5400000">
            <a:off x="3025059" y="2547861"/>
            <a:ext cx="5375527" cy="29260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24250" y="5668714"/>
            <a:ext cx="1097282" cy="4615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06684" y="2032885"/>
            <a:ext cx="452848" cy="252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03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882" y="492141"/>
            <a:ext cx="10400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9.</a:t>
            </a:r>
            <a:r>
              <a:rPr lang="zh-CN" altLang="en-US" sz="2400" dirty="0" smtClean="0"/>
              <a:t>保存的滤波后数据的数据量不对，原始数据有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万多行，滤波后数据只有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千行，且只有一个通道的数据。保存的数据的后缀应该分别为</a:t>
            </a:r>
            <a:r>
              <a:rPr lang="en-US" altLang="zh-CN" sz="2400" dirty="0" err="1" smtClean="0"/>
              <a:t>RawData</a:t>
            </a:r>
            <a:r>
              <a:rPr lang="zh-CN" altLang="en-US" sz="2400" dirty="0" smtClean="0"/>
              <a:t>和</a:t>
            </a:r>
            <a:r>
              <a:rPr lang="en-US" altLang="zh-CN" sz="2400" dirty="0" err="1" smtClean="0"/>
              <a:t>FilteredData</a:t>
            </a:r>
            <a:r>
              <a:rPr lang="zh-CN" altLang="en-US" sz="2400" dirty="0" smtClean="0"/>
              <a:t>，与客户端软件一致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0" r="4111" b="21202"/>
          <a:stretch/>
        </p:blipFill>
        <p:spPr>
          <a:xfrm rot="5400000">
            <a:off x="7246468" y="2849854"/>
            <a:ext cx="4699622" cy="23848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85" y="2998164"/>
            <a:ext cx="1810731" cy="1660922"/>
          </a:xfrm>
          <a:prstGeom prst="rect">
            <a:avLst/>
          </a:prstGeom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549413"/>
              </p:ext>
            </p:extLst>
          </p:nvPr>
        </p:nvGraphicFramePr>
        <p:xfrm>
          <a:off x="5816112" y="1866050"/>
          <a:ext cx="2363145" cy="4526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工作表" r:id="rId5" imgW="6181765" imgH="11839529" progId="Excel.Sheet.12">
                  <p:embed/>
                </p:oleObj>
              </mc:Choice>
              <mc:Fallback>
                <p:oleObj name="工作表" r:id="rId5" imgW="6181765" imgH="1183952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16112" y="1866050"/>
                        <a:ext cx="2363145" cy="4526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487898"/>
              </p:ext>
            </p:extLst>
          </p:nvPr>
        </p:nvGraphicFramePr>
        <p:xfrm>
          <a:off x="2633675" y="1866489"/>
          <a:ext cx="2362914" cy="4525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启用了宏的工作表" r:id="rId7" imgW="6181765" imgH="11839529" progId="Excel.SheetMacroEnabled.12">
                  <p:embed/>
                </p:oleObj>
              </mc:Choice>
              <mc:Fallback>
                <p:oleObj name="启用了宏的工作表" r:id="rId7" imgW="6181765" imgH="11839529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33675" y="1866489"/>
                        <a:ext cx="2362914" cy="4525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005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345</Words>
  <Application>Microsoft Office PowerPoint</Application>
  <PresentationFormat>宽屏</PresentationFormat>
  <Paragraphs>18</Paragraphs>
  <Slides>10</Slides>
  <Notes>0</Notes>
  <HiddenSlides>0</HiddenSlides>
  <MMClips>5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宋体</vt:lpstr>
      <vt:lpstr>Arial</vt:lpstr>
      <vt:lpstr>Calibri</vt:lpstr>
      <vt:lpstr>Calibri Light</vt:lpstr>
      <vt:lpstr>Office 主题</vt:lpstr>
      <vt:lpstr>Microsoft Excel 工作表</vt:lpstr>
      <vt:lpstr>Microsoft Excel 启用宏的工作表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15</cp:revision>
  <dcterms:created xsi:type="dcterms:W3CDTF">2021-11-10T01:06:03Z</dcterms:created>
  <dcterms:modified xsi:type="dcterms:W3CDTF">2021-11-10T07:10:18Z</dcterms:modified>
</cp:coreProperties>
</file>